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2" r:id="rId3"/>
    <p:sldId id="261" r:id="rId4"/>
    <p:sldId id="263" r:id="rId5"/>
    <p:sldId id="264" r:id="rId6"/>
    <p:sldId id="265" r:id="rId7"/>
    <p:sldId id="266" r:id="rId8"/>
    <p:sldId id="267" r:id="rId9"/>
    <p:sldId id="269" r:id="rId10"/>
    <p:sldId id="271" r:id="rId11"/>
    <p:sldId id="272" r:id="rId12"/>
    <p:sldId id="291" r:id="rId13"/>
    <p:sldId id="286" r:id="rId14"/>
    <p:sldId id="276" r:id="rId15"/>
    <p:sldId id="290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9" r:id="rId25"/>
    <p:sldId id="287" r:id="rId26"/>
    <p:sldId id="288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7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2060"/>
    <a:srgbClr val="C00000"/>
    <a:srgbClr val="CA1414"/>
    <a:srgbClr val="DE3500"/>
    <a:srgbClr val="CC3300"/>
    <a:srgbClr val="FF9900"/>
    <a:srgbClr val="ED7D31"/>
    <a:srgbClr val="0000FF"/>
    <a:srgbClr val="0505FF"/>
    <a:srgbClr val="0033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719" autoAdjust="0"/>
  </p:normalViewPr>
  <p:slideViewPr>
    <p:cSldViewPr snapToGrid="0">
      <p:cViewPr>
        <p:scale>
          <a:sx n="100" d="100"/>
          <a:sy n="100" d="100"/>
        </p:scale>
        <p:origin x="-750" y="-480"/>
      </p:cViewPr>
      <p:guideLst>
        <p:guide orient="horz" pos="2160"/>
        <p:guide pos="3840"/>
        <p:guide pos="37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EB632-A62F-43D6-83A0-7F599CDF144B}" type="datetimeFigureOut">
              <a:rPr lang="it-IT" smtClean="0"/>
              <a:pPr/>
              <a:t>15/10/2022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E4EB4-5446-414D-B1AC-6D3CED079E15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E4EB4-5446-414D-B1AC-6D3CED079E15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E4EB4-5446-414D-B1AC-6D3CED079E15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287780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E4EB4-5446-414D-B1AC-6D3CED079E15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287780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E4EB4-5446-414D-B1AC-6D3CED079E15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E4EB4-5446-414D-B1AC-6D3CED079E15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E4EB4-5446-414D-B1AC-6D3CED079E15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E4EB4-5446-414D-B1AC-6D3CED079E15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287780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E4EB4-5446-414D-B1AC-6D3CED079E15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287780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E4EB4-5446-414D-B1AC-6D3CED079E15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287780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E4EB4-5446-414D-B1AC-6D3CED079E15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287780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E4EB4-5446-414D-B1AC-6D3CED079E15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2F39213-890F-4470-AC57-01C8F2ED65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4998ABB7-74DC-46D9-9FDA-241499716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B034297B-40EB-4486-B44B-11ED1F486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4B9C-19BD-4A67-A4F1-3ACAB44152D1}" type="datetimeFigureOut">
              <a:rPr lang="it-IT" smtClean="0"/>
              <a:pPr/>
              <a:t>15/10/2022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BC171BCF-0D0B-4470-8AE5-549B21F7B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1DEE6E44-0C4B-4EAF-98D2-237062C8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90CB-62FE-447C-B1EC-12FB0652EB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904014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6BBE6307-FDA6-4FAB-9054-A4F6D4CC1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F5B348CA-263F-4765-922E-2E890CDBD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948C1112-F05D-4A94-85E6-D4ED8A204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4B9C-19BD-4A67-A4F1-3ACAB44152D1}" type="datetimeFigureOut">
              <a:rPr lang="it-IT" smtClean="0"/>
              <a:pPr/>
              <a:t>15/10/2022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220F7C89-BE19-4F1D-A1FF-EA5157CB1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94B219FC-7E46-4D82-80C4-9D00F4FD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90CB-62FE-447C-B1EC-12FB0652EB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796686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="" xmlns:a16="http://schemas.microsoft.com/office/drawing/2014/main" id="{BD1BED30-431B-40D7-804C-0EFC9CC74C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5ACCBDD6-0F78-42CF-B382-5DBA1C8C4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E1F6B3F9-613F-46FE-8586-3F5957D98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4B9C-19BD-4A67-A4F1-3ACAB44152D1}" type="datetimeFigureOut">
              <a:rPr lang="it-IT" smtClean="0"/>
              <a:pPr/>
              <a:t>15/10/2022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D4B33A67-808C-46CA-B3EF-BFF2805BC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4DE1D62B-E21D-4D2C-A8D6-0D9CE9562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90CB-62FE-447C-B1EC-12FB0652EB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471446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95E5AB9D-39C4-4DC3-A592-F2EB5358A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37EC3A58-03F1-4226-8A28-C84A72EEE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55ECA0B9-2B1A-4F9A-9D41-676FF9B2D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4B9C-19BD-4A67-A4F1-3ACAB44152D1}" type="datetimeFigureOut">
              <a:rPr lang="it-IT" smtClean="0"/>
              <a:pPr/>
              <a:t>15/10/2022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EEE777C3-D325-4C8A-B5A9-4C584B132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50F16DB7-0DE0-4070-80C1-FBCDAD609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90CB-62FE-447C-B1EC-12FB0652EB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909052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4251414C-B761-4177-B46D-962F11FA6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1D9A2AAD-0CC8-408C-BB79-278CED59A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0F5DBA61-DC80-4388-9046-2C1721198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4B9C-19BD-4A67-A4F1-3ACAB44152D1}" type="datetimeFigureOut">
              <a:rPr lang="it-IT" smtClean="0"/>
              <a:pPr/>
              <a:t>15/10/2022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5B75E6D5-F77C-4148-AA49-415D5BC23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6E4D8AB1-128F-4808-BEA3-CDE300837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90CB-62FE-447C-B1EC-12FB0652EB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79246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458C7E52-1FAD-4FE7-AA1D-FE99AA6CF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04E4D6F4-8E72-45CB-A164-3634AEC9AE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1FAD1A84-EE25-4FBE-925B-46ED32531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807E4EDA-3EA4-487C-B912-598C36148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4B9C-19BD-4A67-A4F1-3ACAB44152D1}" type="datetimeFigureOut">
              <a:rPr lang="it-IT" smtClean="0"/>
              <a:pPr/>
              <a:t>15/10/2022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784CD4EB-BCAE-4DD5-8FC8-FA758D6E7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6B580D33-2681-4AB1-817D-E2FDD24F8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90CB-62FE-447C-B1EC-12FB0652EB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720493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EA91B72-7AD1-46A9-BC41-B32C348A4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B3E29193-8CD4-418C-8F90-D2D5B175A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CD4C1900-7872-4C96-8A73-B5B3ACB9D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C59B6861-9A25-4324-9006-FDACE2FB7B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E08A9120-22E1-42B0-90FA-12A082DFB4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CB24EC92-1913-4847-B6F0-78B1DFB28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4B9C-19BD-4A67-A4F1-3ACAB44152D1}" type="datetimeFigureOut">
              <a:rPr lang="it-IT" smtClean="0"/>
              <a:pPr/>
              <a:t>15/10/2022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BBAEB6F8-F3F9-46A7-9EFC-5CB54EEFC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4E2FA085-A453-4678-9C8D-7BAA51AB3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90CB-62FE-447C-B1EC-12FB0652EB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550865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BEDEABD2-803D-45A2-870E-7F4987183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B1A8E3AA-935F-4D55-939C-8F56682B3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4B9C-19BD-4A67-A4F1-3ACAB44152D1}" type="datetimeFigureOut">
              <a:rPr lang="it-IT" smtClean="0"/>
              <a:pPr/>
              <a:t>15/10/2022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30A241A8-F405-442D-8E6F-22155B115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7DA9CD5F-F877-4723-B380-87AEABFF2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90CB-62FE-447C-B1EC-12FB0652EB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93331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="" xmlns:a16="http://schemas.microsoft.com/office/drawing/2014/main" id="{F477AA83-94DF-438E-8BC4-10945B8DA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4B9C-19BD-4A67-A4F1-3ACAB44152D1}" type="datetimeFigureOut">
              <a:rPr lang="it-IT" smtClean="0"/>
              <a:pPr/>
              <a:t>15/10/2022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="" xmlns:a16="http://schemas.microsoft.com/office/drawing/2014/main" id="{EC302E4F-F805-4ADF-B828-42E594EC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02793131-B224-4081-85EF-30F2532D0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90CB-62FE-447C-B1EC-12FB0652EB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433816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AA250539-1FD5-47AD-A9A1-E766DAC41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3A3B2538-36FD-43BA-8CFD-71E7BF65B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E6A3522B-FCAB-4615-BF9E-30BC73569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0E1C2F5D-3823-4D01-99D4-9E50DBFB7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4B9C-19BD-4A67-A4F1-3ACAB44152D1}" type="datetimeFigureOut">
              <a:rPr lang="it-IT" smtClean="0"/>
              <a:pPr/>
              <a:t>15/10/2022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3B018173-5002-4114-99C1-E68966195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EFD8EAFA-1ADC-4285-A243-971633E14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90CB-62FE-447C-B1EC-12FB0652EB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664796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7FF19B5F-5DD6-403C-93BB-41FEE8542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47B001D3-D4F0-47CE-9A59-3666628038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A92C9C62-861F-4C92-B551-0CE0898FE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49D4C00E-F020-4A47-A03D-9A5A9C99B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34B9C-19BD-4A67-A4F1-3ACAB44152D1}" type="datetimeFigureOut">
              <a:rPr lang="it-IT" smtClean="0"/>
              <a:pPr/>
              <a:t>15/10/2022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934202FC-E36F-4395-BD00-F69D03B15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F27CF54F-CE73-47C1-88F1-13A0AABF3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90CB-62FE-447C-B1EC-12FB0652EB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279831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44232A87-914D-4A8A-A853-AD286A961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438BDBD8-F21D-4D1B-9836-B91A3D71A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D6B61C7E-B657-452D-BEBF-3470A48935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34B9C-19BD-4A67-A4F1-3ACAB44152D1}" type="datetimeFigureOut">
              <a:rPr lang="it-IT" smtClean="0"/>
              <a:pPr/>
              <a:t>15/10/2022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671506BF-AFBE-4D39-ABA9-3A89E5E9C5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AD892725-D1CA-40D8-A3A4-AFF6F1324F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C90CB-62FE-447C-B1EC-12FB0652EB3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23712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0.jpeg"/><Relationship Id="rId3" Type="http://schemas.openxmlformats.org/officeDocument/2006/relationships/image" Target="../media/image14.jpeg"/><Relationship Id="rId7" Type="http://schemas.microsoft.com/office/2007/relationships/hdphoto" Target="../media/hdphoto1.wdp"/><Relationship Id="rId12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6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mp4"/><Relationship Id="rId5" Type="http://schemas.openxmlformats.org/officeDocument/2006/relationships/image" Target="../media/image7.png"/><Relationship Id="rId4" Type="http://schemas.microsoft.com/office/2007/relationships/media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B41967B4-67B7-4301-A9AF-13C226F13D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"/>
            <a:ext cx="12187909" cy="6854932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="" xmlns:a16="http://schemas.microsoft.com/office/drawing/2014/main" id="{AC48B0F6-4DB5-42DE-AF49-5878719B2C17}"/>
              </a:ext>
            </a:extLst>
          </p:cNvPr>
          <p:cNvSpPr txBox="1"/>
          <p:nvPr/>
        </p:nvSpPr>
        <p:spPr>
          <a:xfrm>
            <a:off x="3600835" y="1009920"/>
            <a:ext cx="80942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COORDINAMENTO NAZIONALE </a:t>
            </a:r>
            <a:b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COMITATI INTER-PAESE </a:t>
            </a:r>
            <a:b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 </a:t>
            </a:r>
            <a:r>
              <a:rPr lang="it-IT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MALTA </a:t>
            </a:r>
            <a:r>
              <a:rPr lang="it-IT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MARINO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="" xmlns:a16="http://schemas.microsoft.com/office/drawing/2014/main" id="{F50FC5EE-6567-446A-95D2-8FB7DCD11BC3}"/>
              </a:ext>
            </a:extLst>
          </p:cNvPr>
          <p:cNvSpPr txBox="1"/>
          <p:nvPr/>
        </p:nvSpPr>
        <p:spPr>
          <a:xfrm>
            <a:off x="6317434" y="3319976"/>
            <a:ext cx="52838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Alessandro Pastorini</a:t>
            </a:r>
          </a:p>
          <a:p>
            <a:pPr algn="r"/>
            <a:r>
              <a:rPr lang="it-I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Coordinatore Nazionale</a:t>
            </a:r>
          </a:p>
          <a:p>
            <a:pPr algn="r"/>
            <a:r>
              <a:rPr lang="it-I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 ICC Italia, Malta e San Marino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EF786A72-850F-4E39-8DF3-B9153DE36F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471" t="34730" r="20630" b="34470"/>
          <a:stretch/>
        </p:blipFill>
        <p:spPr>
          <a:xfrm>
            <a:off x="7647936" y="5727934"/>
            <a:ext cx="4137994" cy="7297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796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55707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CONSIGLIO ESECUTIVO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COMITATI INTER-PAESE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21E435B8-5C58-420A-8FE2-3EF501AC6BDE}"/>
              </a:ext>
            </a:extLst>
          </p:cNvPr>
          <p:cNvSpPr/>
          <p:nvPr/>
        </p:nvSpPr>
        <p:spPr>
          <a:xfrm>
            <a:off x="478303" y="2010349"/>
            <a:ext cx="11325770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Segnati dagli orrori della guerra, i Rotariani tedeschi e francesi hanno fatto una scommessa per uscire dalla tragedia attraverso l'intelligenza. Hanno creato il primo comitato con un unico obiettivo: la riconciliazione tra i loro due Paesi.</a:t>
            </a:r>
          </a:p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 quel maggio 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 1950, 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Comitati Inter-Paese 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(CIP) aiutano 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Rotariani a creare un clima di amicizia con Club e Distretti di culture diverse.</a:t>
            </a:r>
          </a:p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Dal 1958, la </a:t>
            </a:r>
            <a:r>
              <a:rPr lang="it-IT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governance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dei Comitati Inter-Paese è assicurata dal Consiglio 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Esecutivo dei CIP (</a:t>
            </a: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Inter-Country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Ccommittees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Executive </a:t>
            </a: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Council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it-IT" sz="2200" b="1" i="1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 descr="Logo_ICC_2021_Englis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5445" y="5946730"/>
            <a:ext cx="3522000" cy="72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039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9819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PRESIDENTE DEL CONSIGLIO ESECUTIVO</a:t>
            </a:r>
          </a:p>
          <a:p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COMITATI INTER-PAESE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21E435B8-5C58-420A-8FE2-3EF501AC6BDE}"/>
              </a:ext>
            </a:extLst>
          </p:cNvPr>
          <p:cNvSpPr/>
          <p:nvPr/>
        </p:nvSpPr>
        <p:spPr>
          <a:xfrm>
            <a:off x="490867" y="1814356"/>
            <a:ext cx="789858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2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Mohamed </a:t>
            </a:r>
            <a:r>
              <a:rPr lang="it-IT" sz="2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Ghammam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(R.C. </a:t>
            </a: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Sidi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Bou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Said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District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9010, Tunisia) è 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Chairman </a:t>
            </a:r>
            <a:r>
              <a:rPr lang="it-IT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ICC 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Executive </a:t>
            </a:r>
            <a:r>
              <a:rPr lang="it-IT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Council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2020-2022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presenza degli </a:t>
            </a: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Inter-Country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Committees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(ICC) nel 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Rotary è fondamentale per rafforzare il suo contributo storico alla pace mondiale.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CIP forniscono 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assistenza nella ricerca di partner per progetti e service.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CIP 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forniscono ai 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Rotary Club gli 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strumenti per la mission rotariana: comprensione internazionale e pace.</a:t>
            </a:r>
          </a:p>
        </p:txBody>
      </p:sp>
      <p:pic>
        <p:nvPicPr>
          <p:cNvPr id="9" name="Immagine 8" descr="Logo_ICC_2021_Englis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5445" y="5946730"/>
            <a:ext cx="3522000" cy="720000"/>
          </a:xfrm>
          <a:prstGeom prst="rect">
            <a:avLst/>
          </a:prstGeom>
        </p:spPr>
      </p:pic>
      <p:pic>
        <p:nvPicPr>
          <p:cNvPr id="10" name="Picture 3" descr="C:\Users\Public\Documents\BRUNO\Rotary\CIP\ICC_Website_2021_ITA-MLT-SMR\W_CIP_Implementation_pdf-doc-docx-txt-graphics\W_CIP_2c_table-graphics\GHAMMAM Mohamed_photo_2022-07-01_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75691" y="2124227"/>
            <a:ext cx="2898320" cy="36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8108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10623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COORDINAMENTO NAZIONALE DEI COMITATI 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INTER-PAESE  ITALIA  MALTA  SAN MARINO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C7A852E4-FE49-4B2C-A918-0FBE3F85DC03}"/>
              </a:ext>
            </a:extLst>
          </p:cNvPr>
          <p:cNvSpPr txBox="1"/>
          <p:nvPr/>
        </p:nvSpPr>
        <p:spPr>
          <a:xfrm>
            <a:off x="5973538" y="1832900"/>
            <a:ext cx="2248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Alessandro De Lucchi</a:t>
            </a:r>
          </a:p>
          <a:p>
            <a:r>
              <a:rPr lang="it-I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Segretario</a:t>
            </a:r>
          </a:p>
          <a:p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R.C. Genova Nord</a:t>
            </a: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Distretto 2032 R.I.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BA66A195-4693-43EC-9213-0D3F5398915C}"/>
              </a:ext>
            </a:extLst>
          </p:cNvPr>
          <p:cNvSpPr txBox="1"/>
          <p:nvPr/>
        </p:nvSpPr>
        <p:spPr>
          <a:xfrm>
            <a:off x="6005217" y="3532989"/>
            <a:ext cx="193683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PDG Luigi </a:t>
            </a:r>
            <a:r>
              <a:rPr lang="it-IT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Viana</a:t>
            </a:r>
            <a:endParaRPr lang="it-IT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Rapporti con il </a:t>
            </a:r>
            <a:r>
              <a:rPr lang="it-IT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Rotaract</a:t>
            </a:r>
            <a:endParaRPr lang="it-IT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R.C. Torino </a:t>
            </a:r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 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Distretto 2031 R.I.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6852E2AA-D616-45C4-B8F3-3C34BB8F6E7C}"/>
              </a:ext>
            </a:extLst>
          </p:cNvPr>
          <p:cNvSpPr txBox="1"/>
          <p:nvPr/>
        </p:nvSpPr>
        <p:spPr>
          <a:xfrm>
            <a:off x="1855364" y="3532536"/>
            <a:ext cx="2241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PDG Luciano Kullovitz</a:t>
            </a:r>
          </a:p>
          <a:p>
            <a:r>
              <a:rPr lang="it-I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Tesoriere</a:t>
            </a:r>
          </a:p>
          <a:p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R.C. Padova Euganea</a:t>
            </a: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Distretto 2060 R.I.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262FC68E-3A5D-4640-A4AC-41DBD226797D}"/>
              </a:ext>
            </a:extLst>
          </p:cNvPr>
          <p:cNvSpPr txBox="1"/>
          <p:nvPr/>
        </p:nvSpPr>
        <p:spPr>
          <a:xfrm>
            <a:off x="10188572" y="3533722"/>
            <a:ext cx="186055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Silvano Balestreri</a:t>
            </a:r>
          </a:p>
          <a:p>
            <a:r>
              <a:rPr lang="it-I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Immagine </a:t>
            </a:r>
            <a:r>
              <a:rPr lang="it-IT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r>
              <a:rPr lang="it-IT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Comunicazione</a:t>
            </a:r>
            <a:endParaRPr lang="it-IT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R.C. Genova Sud Ovest</a:t>
            </a: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Distretto 2032 R.I.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="" xmlns:a16="http://schemas.microsoft.com/office/drawing/2014/main" id="{E66D04AF-C80B-427F-B921-8D2F12C0BF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74" t="731" r="6900" b="-2261"/>
          <a:stretch/>
        </p:blipFill>
        <p:spPr>
          <a:xfrm>
            <a:off x="441455" y="3552825"/>
            <a:ext cx="1188000" cy="150771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="" xmlns:a16="http://schemas.microsoft.com/office/drawing/2014/main" id="{AFB33BA4-9886-4916-BA8B-4691744E3A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229" t="10151" r="20714" b="17307"/>
          <a:stretch/>
        </p:blipFill>
        <p:spPr>
          <a:xfrm>
            <a:off x="8707135" y="3556158"/>
            <a:ext cx="1188000" cy="148439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="" xmlns:a16="http://schemas.microsoft.com/office/drawing/2014/main" id="{E68ECA96-9796-4F43-A381-0FCCC6A547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672" t="3522" r="26614" b="8046"/>
          <a:stretch/>
        </p:blipFill>
        <p:spPr>
          <a:xfrm>
            <a:off x="8700892" y="1892382"/>
            <a:ext cx="1188000" cy="1445808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="" xmlns:a16="http://schemas.microsoft.com/office/drawing/2014/main" id="{018CCDCE-0944-4324-89E2-6B1F4750B1C8}"/>
              </a:ext>
            </a:extLst>
          </p:cNvPr>
          <p:cNvSpPr txBox="1"/>
          <p:nvPr/>
        </p:nvSpPr>
        <p:spPr>
          <a:xfrm>
            <a:off x="10110120" y="1828747"/>
            <a:ext cx="1900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PDG Ines Guatelli</a:t>
            </a:r>
          </a:p>
          <a:p>
            <a:r>
              <a:rPr lang="it-I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Espansione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R.C. Portofino</a:t>
            </a: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Distretto 2032 R.I.</a:t>
            </a:r>
          </a:p>
        </p:txBody>
      </p:sp>
      <p:pic>
        <p:nvPicPr>
          <p:cNvPr id="18" name="Immagine 17" descr="DE LUCCHI Alessandro_foto2.jpg"/>
          <p:cNvPicPr>
            <a:picLocks noChangeAspect="1"/>
          </p:cNvPicPr>
          <p:nvPr/>
        </p:nvPicPr>
        <p:blipFill>
          <a:blip r:embed="rId9" cstate="print"/>
          <a:srcRect l="13687" t="2311" r="14730" b="14775"/>
          <a:stretch>
            <a:fillRect/>
          </a:stretch>
        </p:blipFill>
        <p:spPr>
          <a:xfrm>
            <a:off x="4563839" y="1895477"/>
            <a:ext cx="1188000" cy="143058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="" xmlns:a16="http://schemas.microsoft.com/office/drawing/2014/main" id="{E77FA656-C5E4-4E60-AB55-885CD171981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5008" y="1897378"/>
            <a:ext cx="1188000" cy="1482465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="" xmlns:a16="http://schemas.microsoft.com/office/drawing/2014/main" id="{6852E2AA-D616-45C4-B8F3-3C34BB8F6E7C}"/>
              </a:ext>
            </a:extLst>
          </p:cNvPr>
          <p:cNvSpPr txBox="1"/>
          <p:nvPr/>
        </p:nvSpPr>
        <p:spPr>
          <a:xfrm>
            <a:off x="1855363" y="1818036"/>
            <a:ext cx="240231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PDG </a:t>
            </a:r>
            <a:r>
              <a:rPr lang="it-IT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Alessandro </a:t>
            </a:r>
            <a:r>
              <a:rPr lang="it-IT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Pastorini</a:t>
            </a:r>
            <a:endParaRPr lang="it-IT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Coordinatore Nazionale</a:t>
            </a:r>
          </a:p>
          <a:p>
            <a:r>
              <a:rPr lang="it-IT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 Comitati Inter-Paese Italia, Malta e San Marino</a:t>
            </a:r>
            <a:endParaRPr lang="it-IT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R.C. </a:t>
            </a:r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Genova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Distretto </a:t>
            </a:r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2032 </a:t>
            </a:r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R.I.</a:t>
            </a:r>
          </a:p>
        </p:txBody>
      </p:sp>
      <p:pic>
        <p:nvPicPr>
          <p:cNvPr id="21" name="Immagine 20" descr="Logo_ICC_2021_English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45445" y="5946730"/>
            <a:ext cx="3522000" cy="720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="" xmlns:a16="http://schemas.microsoft.com/office/drawing/2014/main" id="{BA66A195-4693-43EC-9213-0D3F5398915C}"/>
              </a:ext>
            </a:extLst>
          </p:cNvPr>
          <p:cNvSpPr txBox="1"/>
          <p:nvPr/>
        </p:nvSpPr>
        <p:spPr>
          <a:xfrm>
            <a:off x="1861842" y="5152239"/>
            <a:ext cx="1936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Bruno </a:t>
            </a:r>
            <a:r>
              <a:rPr lang="it-IT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Scovazzi</a:t>
            </a:r>
            <a:endParaRPr lang="it-IT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Webmaster</a:t>
            </a:r>
          </a:p>
          <a:p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R.C. Torino Europea </a:t>
            </a: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Distretto 2031 R.I.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="" xmlns:a16="http://schemas.microsoft.com/office/drawing/2014/main" id="{B38D91C4-D524-497E-AD6E-41BA7C533C7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70" y="5185607"/>
            <a:ext cx="1188000" cy="1484177"/>
          </a:xfrm>
          <a:prstGeom prst="rect">
            <a:avLst/>
          </a:prstGeom>
        </p:spPr>
      </p:pic>
      <p:pic>
        <p:nvPicPr>
          <p:cNvPr id="25" name="Immagine 24" descr="VIANA_Luigi_fot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70788" y="3514725"/>
            <a:ext cx="1188000" cy="1484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7114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115467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 </a:t>
            </a:r>
            <a:r>
              <a:rPr lang="it-IT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AZIONE del Coordinamento Nazionale</a:t>
            </a:r>
            <a:b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dei Comitati Inter-Paese Italia, Malta e San Marino</a:t>
            </a:r>
          </a:p>
          <a:p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21E435B8-5C58-420A-8FE2-3EF501AC6BDE}"/>
              </a:ext>
            </a:extLst>
          </p:cNvPr>
          <p:cNvSpPr/>
          <p:nvPr/>
        </p:nvSpPr>
        <p:spPr>
          <a:xfrm>
            <a:off x="454902" y="1834499"/>
            <a:ext cx="11229576" cy="4246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Coordinatore Nazionale, con il suo Staff, ha l’incarico di sovraintendere e coordinare le attività dei Comitati Inter-Paese e dei Presidenti delle Sezioni Nazionali.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Coordinamento Nazionale è l’organo di collegamento tra l’Executive Council e le Sezioni Nazionali dell’ICC, i Governatori ed i Distretti.  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Coordinatore Nazionale incentiva le Sezioni Nazionali a realizzare la propria mission, che consiste nel promuovere il contatto tra Distretti e Club di due o più paesi per accrescere la colleganza e la comprensione interculturale tra persone di varie nazioni, al fine di contribuire alla pace.</a:t>
            </a:r>
          </a:p>
        </p:txBody>
      </p:sp>
      <p:pic>
        <p:nvPicPr>
          <p:cNvPr id="8" name="Immagine 7" descr="Logo_ICC_2021_Englis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5445" y="5946730"/>
            <a:ext cx="3522000" cy="72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7114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39639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SERVIZIO DEI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 CLUB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21E435B8-5C58-420A-8FE2-3EF501AC6BDE}"/>
              </a:ext>
            </a:extLst>
          </p:cNvPr>
          <p:cNvSpPr/>
          <p:nvPr/>
        </p:nvSpPr>
        <p:spPr>
          <a:xfrm>
            <a:off x="454902" y="1834499"/>
            <a:ext cx="11229576" cy="3815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Servire come Ambasciatori dei Paesi.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Accrescere la conoscenza sugli altri Paesi.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Creare scambi di amicizia tra i due Paesi; questi incontri oltre ad accrescere la conoscenza sugli altri Paesi (usi, costumi, particolarità dei territori, cultura e storia) dovrebbero essere anche, in un convegno, un momento di confronto su temi di interesse comune.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Assistere nella ricerca di Club contatto e Club gemelli.</a:t>
            </a:r>
          </a:p>
        </p:txBody>
      </p:sp>
      <p:pic>
        <p:nvPicPr>
          <p:cNvPr id="8" name="Immagine 7" descr="Logo_ICC_2021_Englis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5445" y="5946730"/>
            <a:ext cx="3522000" cy="72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159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59554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ICC EXECUTIVE COUNCIL</a:t>
            </a:r>
          </a:p>
          <a:p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BOARD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262FC68E-3A5D-4640-A4AC-41DBD226797D}"/>
              </a:ext>
            </a:extLst>
          </p:cNvPr>
          <p:cNvSpPr txBox="1"/>
          <p:nvPr/>
        </p:nvSpPr>
        <p:spPr>
          <a:xfrm>
            <a:off x="1652975" y="1905664"/>
            <a:ext cx="24366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PDG Mohamed </a:t>
            </a:r>
            <a:r>
              <a:rPr lang="it-IT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Ghammam</a:t>
            </a:r>
            <a:endParaRPr lang="it-IT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Chairman of ICC Executive Council</a:t>
            </a:r>
            <a:endParaRPr lang="it-IT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R.C. </a:t>
            </a:r>
            <a:r>
              <a:rPr lang="it-IT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Sidi</a:t>
            </a:r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</a:t>
            </a:r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Said</a:t>
            </a:r>
            <a:endParaRPr lang="it-IT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Distretto 9010 R.I. (Tunisia)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magine 20" descr="GOUTEYRON_Serge_photo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93439" y="4088181"/>
            <a:ext cx="1355414" cy="1692000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="" xmlns:a16="http://schemas.microsoft.com/office/drawing/2014/main" id="{262FC68E-3A5D-4640-A4AC-41DBD226797D}"/>
              </a:ext>
            </a:extLst>
          </p:cNvPr>
          <p:cNvSpPr txBox="1"/>
          <p:nvPr/>
        </p:nvSpPr>
        <p:spPr>
          <a:xfrm>
            <a:off x="5555674" y="1896014"/>
            <a:ext cx="245348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PDG Nathalie </a:t>
            </a:r>
            <a:r>
              <a:rPr lang="it-IT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Huyghebaert</a:t>
            </a:r>
            <a:endParaRPr lang="it-IT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ICC Vice Chairman / Chair-Elect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2024-2026</a:t>
            </a:r>
            <a:endParaRPr lang="it-IT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R.C. </a:t>
            </a:r>
            <a:r>
              <a:rPr lang="it-IT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Villers-la-Ville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Distretto 2150 R.I. (Belgio)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="" xmlns:a16="http://schemas.microsoft.com/office/drawing/2014/main" id="{262FC68E-3A5D-4640-A4AC-41DBD226797D}"/>
              </a:ext>
            </a:extLst>
          </p:cNvPr>
          <p:cNvSpPr txBox="1"/>
          <p:nvPr/>
        </p:nvSpPr>
        <p:spPr>
          <a:xfrm>
            <a:off x="9479600" y="1900767"/>
            <a:ext cx="2436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PDG Antonio </a:t>
            </a:r>
            <a:r>
              <a:rPr lang="it-IT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Strumia</a:t>
            </a:r>
            <a:endParaRPr lang="it-IT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ICC General Secretary</a:t>
            </a:r>
            <a:endParaRPr lang="it-IT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R.C. </a:t>
            </a:r>
            <a:r>
              <a:rPr lang="it-IT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Susa</a:t>
            </a:r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</a:t>
            </a:r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Susa</a:t>
            </a:r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Distretto 2031 R.I. (Italia)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="" xmlns:a16="http://schemas.microsoft.com/office/drawing/2014/main" id="{262FC68E-3A5D-4640-A4AC-41DBD226797D}"/>
              </a:ext>
            </a:extLst>
          </p:cNvPr>
          <p:cNvSpPr txBox="1"/>
          <p:nvPr/>
        </p:nvSpPr>
        <p:spPr>
          <a:xfrm>
            <a:off x="1666475" y="4048964"/>
            <a:ext cx="2436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PDG </a:t>
            </a:r>
            <a:r>
              <a:rPr lang="it-IT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Yves</a:t>
            </a:r>
            <a:r>
              <a:rPr lang="it-IT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Kerkhove</a:t>
            </a:r>
            <a:endParaRPr lang="it-IT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ICC Treasurer</a:t>
            </a:r>
          </a:p>
          <a:p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R.C. </a:t>
            </a:r>
            <a:r>
              <a:rPr lang="it-IT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Aix-en-Provence</a:t>
            </a:r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Mazarin</a:t>
            </a:r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Distretto 1760 R.I. (Francia)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="" xmlns:a16="http://schemas.microsoft.com/office/drawing/2014/main" id="{262FC68E-3A5D-4640-A4AC-41DBD226797D}"/>
              </a:ext>
            </a:extLst>
          </p:cNvPr>
          <p:cNvSpPr txBox="1"/>
          <p:nvPr/>
        </p:nvSpPr>
        <p:spPr>
          <a:xfrm>
            <a:off x="5557600" y="4050889"/>
            <a:ext cx="24366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Cyril</a:t>
            </a:r>
            <a:r>
              <a:rPr lang="it-IT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Noirtin</a:t>
            </a:r>
            <a:endParaRPr lang="it-IT" sz="14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Immediate ICC Past Chair 2020-2022</a:t>
            </a:r>
            <a:endParaRPr lang="it-IT" sz="1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R.C. </a:t>
            </a:r>
            <a:r>
              <a:rPr lang="it-IT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</a:t>
            </a:r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Agora </a:t>
            </a:r>
          </a:p>
          <a:p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Distretto 1660 R.I. (Francia)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="" xmlns:a16="http://schemas.microsoft.com/office/drawing/2014/main" id="{262FC68E-3A5D-4640-A4AC-41DBD226797D}"/>
              </a:ext>
            </a:extLst>
          </p:cNvPr>
          <p:cNvSpPr txBox="1"/>
          <p:nvPr/>
        </p:nvSpPr>
        <p:spPr>
          <a:xfrm>
            <a:off x="9471875" y="4052814"/>
            <a:ext cx="24366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PRIVP </a:t>
            </a:r>
            <a:r>
              <a:rPr lang="it-IT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Serge</a:t>
            </a:r>
            <a:r>
              <a:rPr lang="it-IT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Gouteyron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ICC Honorary Chairman / Past Chair 2007-2010</a:t>
            </a:r>
            <a:endParaRPr lang="it-IT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R.C. Valenciennes </a:t>
            </a:r>
            <a:r>
              <a:rPr lang="it-IT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Denain-aérodrome</a:t>
            </a:r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Distretto </a:t>
            </a:r>
            <a:r>
              <a:rPr lang="it-IT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1670 R.I. </a:t>
            </a:r>
            <a:r>
              <a:rPr lang="it-IT" sz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Francia)</a:t>
            </a:r>
            <a:endParaRPr lang="it-IT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magine 16" descr="NOIRTIN_Cyril_photo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67342" y="4088905"/>
            <a:ext cx="1352779" cy="1692000"/>
          </a:xfrm>
          <a:prstGeom prst="rect">
            <a:avLst/>
          </a:prstGeom>
        </p:spPr>
      </p:pic>
      <p:pic>
        <p:nvPicPr>
          <p:cNvPr id="18" name="Picture 3" descr="C:\Users\Public\Documents\BRUNO\Rotary\CIP\ICC_Website_2021_ITA-MLT-SMR\W_CIP_Implementation_pdf-doc-docx-txt-graphics\W_CIP_2c_table-graphics\GHAMMAM Mohamed_photo_2022-07-01_T.JPG"/>
          <p:cNvPicPr>
            <a:picLocks noChangeAspect="1" noChangeArrowheads="1"/>
          </p:cNvPicPr>
          <p:nvPr/>
        </p:nvPicPr>
        <p:blipFill>
          <a:blip r:embed="rId5" cstate="print"/>
          <a:srcRect l="7689" r="15687" b="18323"/>
          <a:stretch>
            <a:fillRect/>
          </a:stretch>
        </p:blipFill>
        <p:spPr bwMode="auto">
          <a:xfrm>
            <a:off x="291122" y="1936447"/>
            <a:ext cx="1277934" cy="1692000"/>
          </a:xfrm>
          <a:prstGeom prst="rect">
            <a:avLst/>
          </a:prstGeom>
          <a:noFill/>
        </p:spPr>
      </p:pic>
      <p:pic>
        <p:nvPicPr>
          <p:cNvPr id="2050" name="Picture 2" descr="C:\Users\Public\Documents\BRUNO\Rotary\CIP\ICC_MD\ICC_MD_Form&amp;Photo\ICC_MD_9_Photo\HUYGHEBAERT Nathalie_photo3.jpeg"/>
          <p:cNvPicPr>
            <a:picLocks noChangeAspect="1" noChangeArrowheads="1"/>
          </p:cNvPicPr>
          <p:nvPr/>
        </p:nvPicPr>
        <p:blipFill>
          <a:blip r:embed="rId6" cstate="print"/>
          <a:srcRect l="27498" t="2707" r="14764"/>
          <a:stretch>
            <a:fillRect/>
          </a:stretch>
        </p:blipFill>
        <p:spPr bwMode="auto">
          <a:xfrm>
            <a:off x="4167224" y="1932588"/>
            <a:ext cx="1338784" cy="1692000"/>
          </a:xfrm>
          <a:prstGeom prst="rect">
            <a:avLst/>
          </a:prstGeom>
          <a:noFill/>
        </p:spPr>
      </p:pic>
      <p:pic>
        <p:nvPicPr>
          <p:cNvPr id="23" name="Immagine 22" descr="STRUMIA_Antonio_phot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87590" y="1951265"/>
            <a:ext cx="1353821" cy="1692000"/>
          </a:xfrm>
          <a:prstGeom prst="rect">
            <a:avLst/>
          </a:prstGeom>
        </p:spPr>
      </p:pic>
      <p:pic>
        <p:nvPicPr>
          <p:cNvPr id="27" name="Immagine 26" descr="KERKHOVE_Yves_KERKHOVEYK TROMBI 2020.jpg"/>
          <p:cNvPicPr>
            <a:picLocks noChangeAspect="1"/>
          </p:cNvPicPr>
          <p:nvPr/>
        </p:nvPicPr>
        <p:blipFill>
          <a:blip r:embed="rId8" cstate="print"/>
          <a:srcRect l="7593" t="11740" r="7593" b="1508"/>
          <a:stretch>
            <a:fillRect/>
          </a:stretch>
        </p:blipFill>
        <p:spPr>
          <a:xfrm>
            <a:off x="290420" y="4090307"/>
            <a:ext cx="1282138" cy="1692000"/>
          </a:xfrm>
          <a:prstGeom prst="rect">
            <a:avLst/>
          </a:prstGeom>
        </p:spPr>
      </p:pic>
      <p:pic>
        <p:nvPicPr>
          <p:cNvPr id="29" name="Immagine 28" descr="Logo_ICC_2021_Englis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345445" y="5946730"/>
            <a:ext cx="3522000" cy="72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6051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73150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INTER-COUNTRY COMMITTEES 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MONDO</a:t>
            </a:r>
          </a:p>
        </p:txBody>
      </p:sp>
      <p:pic>
        <p:nvPicPr>
          <p:cNvPr id="25" name="Immagine 24" descr="flags-of-the-worl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1153" y="2265897"/>
            <a:ext cx="9905602" cy="3122418"/>
          </a:xfrm>
          <a:prstGeom prst="rect">
            <a:avLst/>
          </a:prstGeom>
        </p:spPr>
      </p:pic>
      <p:pic>
        <p:nvPicPr>
          <p:cNvPr id="8" name="Immagine 7" descr="Logo_ICC_2021_English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45445" y="5946730"/>
            <a:ext cx="3522000" cy="72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6051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2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85888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INTER-COUNTRY COMMITTEES 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</a:t>
            </a:r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MONDO - Coordinatori Nazionali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262FC68E-3A5D-4640-A4AC-41DBD226797D}"/>
              </a:ext>
            </a:extLst>
          </p:cNvPr>
          <p:cNvSpPr txBox="1"/>
          <p:nvPr/>
        </p:nvSpPr>
        <p:spPr>
          <a:xfrm>
            <a:off x="210419" y="1665926"/>
            <a:ext cx="1152351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638" indent="-2730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it-IT" sz="2200" b="1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Oltre </a:t>
            </a:r>
            <a:r>
              <a:rPr lang="it-IT" sz="2200" b="1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</a:t>
            </a:r>
            <a:r>
              <a:rPr lang="it-IT" sz="2200" b="1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Sezioni Nazionali Inter-Country </a:t>
            </a:r>
            <a:r>
              <a:rPr lang="it-IT" sz="2200" b="1" dirty="0" err="1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Committees</a:t>
            </a:r>
            <a:r>
              <a:rPr lang="it-IT" sz="2200" b="1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contatti bilaterali o multilaterali</a:t>
            </a:r>
            <a:endParaRPr lang="it-IT" sz="2200" dirty="0">
              <a:solidFill>
                <a:srgbClr val="CA14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638" indent="-2730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it-IT" sz="2200" b="1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  </a:t>
            </a:r>
            <a:r>
              <a:rPr lang="it-IT" sz="2200" b="1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ICC National </a:t>
            </a:r>
            <a:r>
              <a:rPr lang="it-IT" sz="2200" b="1" dirty="0" err="1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Coordinators</a:t>
            </a:r>
            <a:r>
              <a:rPr lang="it-IT" sz="2200" b="1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per i seguenti Paesi: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262FC68E-3A5D-4640-A4AC-41DBD226797D}"/>
              </a:ext>
            </a:extLst>
          </p:cNvPr>
          <p:cNvSpPr txBox="1"/>
          <p:nvPr/>
        </p:nvSpPr>
        <p:spPr>
          <a:xfrm>
            <a:off x="478738" y="3300120"/>
            <a:ext cx="11503711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lvl="1" indent="-539750">
              <a:spcBef>
                <a:spcPts val="300"/>
              </a:spcBef>
              <a:buFont typeface="+mj-lt"/>
              <a:buAutoNum type="arabicPeriod"/>
            </a:pPr>
            <a:r>
              <a:rPr lang="it-IT" sz="2200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 </a:t>
            </a: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Centrale: </a:t>
            </a:r>
            <a:r>
              <a:rPr lang="it-IT" sz="2200" spc="-40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Burundi, </a:t>
            </a:r>
            <a:r>
              <a:rPr lang="it-IT" sz="2200" spc="-4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Repubblica Centrafricana, </a:t>
            </a:r>
            <a:r>
              <a:rPr lang="it-IT" sz="2200" spc="-40" dirty="0" err="1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Congo-Kinshasa</a:t>
            </a:r>
            <a:r>
              <a:rPr lang="it-IT" sz="2200" spc="-4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200" spc="-40" dirty="0" err="1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Congo-Brazzaville</a:t>
            </a:r>
            <a:r>
              <a:rPr lang="it-IT" sz="2200" spc="-4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Camerun</a:t>
            </a:r>
            <a:r>
              <a:rPr lang="it-IT" sz="2200" spc="-40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200" spc="-4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Ciad</a:t>
            </a:r>
            <a:r>
              <a:rPr lang="it-IT" sz="2200" spc="-40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200" spc="-4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Guinea Equatoriale, </a:t>
            </a:r>
            <a:r>
              <a:rPr lang="it-IT" sz="2200" spc="-40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Gabon, </a:t>
            </a:r>
            <a:r>
              <a:rPr lang="it-IT" sz="2200" spc="-4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Ruanda</a:t>
            </a:r>
          </a:p>
          <a:p>
            <a:pPr marL="539750" lvl="1" indent="-539750">
              <a:spcBef>
                <a:spcPts val="300"/>
              </a:spcBef>
              <a:buFont typeface="+mj-lt"/>
              <a:buAutoNum type="arabicPeriod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 Centro-meridionale: </a:t>
            </a:r>
            <a:r>
              <a:rPr lang="it-IT" sz="2200" spc="-4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Botswana, </a:t>
            </a:r>
            <a:r>
              <a:rPr lang="it-IT" sz="2200" spc="-40" dirty="0" err="1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Eswatini</a:t>
            </a:r>
            <a:r>
              <a:rPr lang="it-IT" sz="2200" spc="-4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Malawi, Mozambico, Zambia, Zimbabwe</a:t>
            </a:r>
          </a:p>
          <a:p>
            <a:pPr marL="539750" lvl="1" indent="-539750">
              <a:spcBef>
                <a:spcPts val="300"/>
              </a:spcBef>
              <a:buFont typeface="+mj-lt"/>
              <a:buAutoNum type="arabicPeriod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 Occidentale: Benin, Mali, Togo</a:t>
            </a:r>
          </a:p>
          <a:p>
            <a:pPr marL="539750" lvl="1" indent="-539750">
              <a:spcBef>
                <a:spcPts val="300"/>
              </a:spcBef>
              <a:buFont typeface="+mj-lt"/>
              <a:buAutoNum type="arabicPeriod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Africa Occidentale di lingua portoghese: </a:t>
            </a:r>
            <a:r>
              <a:rPr lang="it-IT" sz="2200" spc="-4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Angola, Capo Verde, Guinea-Bissau, </a:t>
            </a:r>
            <a:r>
              <a:rPr lang="it-IT" sz="2200" spc="-40" dirty="0" err="1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</a:t>
            </a:r>
            <a:r>
              <a:rPr lang="it-IT" sz="2200" spc="-4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spc="-40" dirty="0" err="1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Tomé</a:t>
            </a:r>
            <a:r>
              <a:rPr lang="it-IT" sz="2200" spc="-4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it-IT" sz="2200" spc="-40" dirty="0" err="1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Príncipe</a:t>
            </a:r>
            <a:r>
              <a:rPr lang="it-IT" sz="2200" spc="-4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sz="2200" spc="-40" dirty="0">
              <a:solidFill>
                <a:srgbClr val="CA14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lvl="1" indent="-539750">
              <a:spcBef>
                <a:spcPts val="300"/>
              </a:spcBef>
              <a:buFont typeface="+mj-lt"/>
              <a:buAutoNum type="arabicPeriod"/>
            </a:pPr>
            <a:r>
              <a:rPr lang="it-IT" sz="2200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Algeria</a:t>
            </a:r>
          </a:p>
          <a:p>
            <a:pPr marL="539750" lvl="1" indent="-539750">
              <a:spcBef>
                <a:spcPts val="300"/>
              </a:spcBef>
              <a:buFont typeface="+mj-lt"/>
              <a:buAutoNum type="arabicPeriod"/>
            </a:pPr>
            <a:r>
              <a:rPr lang="it-IT" sz="2200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Argentina</a:t>
            </a:r>
          </a:p>
          <a:p>
            <a:pPr marL="539750" lvl="1" indent="-539750">
              <a:spcBef>
                <a:spcPts val="300"/>
              </a:spcBef>
              <a:buFont typeface="+mj-lt"/>
              <a:buAutoNum type="arabicPeriod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Armenia</a:t>
            </a:r>
            <a:endParaRPr lang="it-IT" sz="2200" dirty="0">
              <a:solidFill>
                <a:srgbClr val="CA14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 descr="world-map-flag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40669" y="381583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6051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2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83324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INTER-COUNTRY COMMITTEES 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</a:t>
            </a:r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MONDO - Coordinatori Nazionali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262FC68E-3A5D-4640-A4AC-41DBD226797D}"/>
              </a:ext>
            </a:extLst>
          </p:cNvPr>
          <p:cNvSpPr txBox="1"/>
          <p:nvPr/>
        </p:nvSpPr>
        <p:spPr>
          <a:xfrm>
            <a:off x="480097" y="1868696"/>
            <a:ext cx="531146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8638" lvl="1" indent="-528638">
              <a:spcBef>
                <a:spcPts val="300"/>
              </a:spcBef>
              <a:buFont typeface="+mj-lt"/>
              <a:buAutoNum type="arabicPeriod" startAt="8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Austria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8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Belgio e GD Lussemburgo (</a:t>
            </a:r>
            <a:r>
              <a:rPr lang="it-IT" sz="2200" dirty="0" err="1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BeLux</a:t>
            </a: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8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Bielorussia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8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Bolivia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8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Bosnia - Erzegovina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8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Brasile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8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Bulgaria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8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8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Cina </a:t>
            </a: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2200" dirty="0" err="1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Republica</a:t>
            </a: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Popolare Cinese)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8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Cipro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8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Colombia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8"/>
            </a:pPr>
            <a:r>
              <a:rPr lang="it-IT" sz="2200" dirty="0" err="1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Cossovo</a:t>
            </a:r>
            <a:endParaRPr lang="it-IT" sz="2200" dirty="0" smtClean="0">
              <a:solidFill>
                <a:srgbClr val="CA14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8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Croazia</a:t>
            </a:r>
            <a:endParaRPr lang="it-IT" sz="2200" dirty="0" smtClean="0">
              <a:solidFill>
                <a:srgbClr val="CA14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262FC68E-3A5D-4640-A4AC-41DBD226797D}"/>
              </a:ext>
            </a:extLst>
          </p:cNvPr>
          <p:cNvSpPr txBox="1"/>
          <p:nvPr/>
        </p:nvSpPr>
        <p:spPr>
          <a:xfrm>
            <a:off x="6092655" y="1874440"/>
            <a:ext cx="519396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8638" lvl="1" indent="-528638">
              <a:spcBef>
                <a:spcPts val="300"/>
              </a:spcBef>
              <a:buFont typeface="+mj-lt"/>
              <a:buAutoNum type="arabicPeriod" startAt="21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Danimarca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21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Ecuador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21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Egitto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21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Federazione Russa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21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Filippine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21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21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21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Germania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21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Giordania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21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 </a:t>
            </a: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Bretagna e Irlanda (</a:t>
            </a: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RIBI)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21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Grecia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21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</a:t>
            </a:r>
          </a:p>
          <a:p>
            <a:pPr marL="528638" lvl="1" indent="-528638">
              <a:spcBef>
                <a:spcPts val="300"/>
              </a:spcBef>
              <a:buFont typeface="+mj-lt"/>
              <a:buAutoNum type="arabicPeriod" startAt="21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Israele</a:t>
            </a:r>
          </a:p>
        </p:txBody>
      </p:sp>
      <p:pic>
        <p:nvPicPr>
          <p:cNvPr id="7" name="Immagine 6" descr="world-map-flag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40669" y="381583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6051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2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83324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INTER-COUNTRY COMMITTEES 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</a:t>
            </a:r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MONDO - Coordinatori Nazionali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262FC68E-3A5D-4640-A4AC-41DBD226797D}"/>
              </a:ext>
            </a:extLst>
          </p:cNvPr>
          <p:cNvSpPr txBox="1"/>
          <p:nvPr/>
        </p:nvSpPr>
        <p:spPr>
          <a:xfrm>
            <a:off x="488594" y="1870439"/>
            <a:ext cx="519396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8638" lvl="1" indent="-528638">
              <a:spcBef>
                <a:spcPts val="300"/>
              </a:spcBef>
              <a:buFont typeface="+mj-lt"/>
              <a:buAutoNum type="arabicPeriod" startAt="34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 - Malta - San Marino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eriod" startAt="34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Libano</a:t>
            </a:r>
            <a:endParaRPr lang="it-IT" sz="2200" dirty="0" smtClean="0">
              <a:solidFill>
                <a:srgbClr val="CA14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8638" indent="-528638">
              <a:spcBef>
                <a:spcPts val="300"/>
              </a:spcBef>
              <a:buFont typeface="+mj-lt"/>
              <a:buAutoNum type="arabicPeriod" startAt="34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Lituania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eriod" startAt="34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Macedonia del Nord - Slovenia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eriod" startAt="34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Marocco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eriod" startAt="34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Mauritania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eriod" startAt="34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Moldavia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eriod" startAt="34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Palestina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eriod" startAt="34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Polonia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eriod" startAt="34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Portogallo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eriod" startAt="34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Repubblica Ceca - Slovacchia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eriod" startAt="34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eriod" startAt="34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Serbia - </a:t>
            </a: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Montenegro</a:t>
            </a:r>
            <a:endParaRPr lang="it-IT" sz="2200" dirty="0" smtClean="0">
              <a:solidFill>
                <a:srgbClr val="CA14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262FC68E-3A5D-4640-A4AC-41DBD226797D}"/>
              </a:ext>
            </a:extLst>
          </p:cNvPr>
          <p:cNvSpPr txBox="1"/>
          <p:nvPr/>
        </p:nvSpPr>
        <p:spPr>
          <a:xfrm>
            <a:off x="6091758" y="1868464"/>
            <a:ext cx="5193967" cy="457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indent="-539750">
              <a:spcBef>
                <a:spcPts val="300"/>
              </a:spcBef>
              <a:buFont typeface="+mj-lt"/>
              <a:buAutoNum type="arabicPeriod" startAt="47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Senegal</a:t>
            </a:r>
          </a:p>
          <a:p>
            <a:pPr marL="539750" indent="-539750">
              <a:spcBef>
                <a:spcPts val="300"/>
              </a:spcBef>
              <a:buFont typeface="+mj-lt"/>
              <a:buAutoNum type="arabicPeriod" startAt="47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Singapore</a:t>
            </a:r>
            <a:endParaRPr lang="it-IT" sz="2200" dirty="0">
              <a:solidFill>
                <a:srgbClr val="CA14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indent="-539750">
              <a:spcBef>
                <a:spcPts val="300"/>
              </a:spcBef>
              <a:buFont typeface="+mj-lt"/>
              <a:buAutoNum type="arabicPeriod" startAt="47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Spagna</a:t>
            </a:r>
            <a:endParaRPr lang="it-IT" sz="2200" dirty="0">
              <a:solidFill>
                <a:srgbClr val="CA14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indent="-539750">
              <a:spcBef>
                <a:spcPts val="300"/>
              </a:spcBef>
              <a:buFont typeface="+mj-lt"/>
              <a:buAutoNum type="arabicPeriod" startAt="47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Svizzera </a:t>
            </a:r>
            <a:r>
              <a:rPr lang="it-IT" sz="2200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Liechtenstein</a:t>
            </a:r>
          </a:p>
          <a:p>
            <a:pPr marL="539750" indent="-539750">
              <a:spcBef>
                <a:spcPts val="300"/>
              </a:spcBef>
              <a:buFont typeface="+mj-lt"/>
              <a:buAutoNum type="arabicPeriod" startAt="47"/>
            </a:pPr>
            <a:r>
              <a:rPr lang="it-IT" sz="2200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Taiwan</a:t>
            </a:r>
          </a:p>
          <a:p>
            <a:pPr marL="539750" indent="-539750">
              <a:spcBef>
                <a:spcPts val="300"/>
              </a:spcBef>
              <a:buFont typeface="+mj-lt"/>
              <a:buAutoNum type="arabicPeriod" startAt="47"/>
            </a:pPr>
            <a:r>
              <a:rPr lang="it-IT" sz="2200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Tanzania</a:t>
            </a:r>
          </a:p>
          <a:p>
            <a:pPr marL="539750" indent="-539750">
              <a:spcBef>
                <a:spcPts val="300"/>
              </a:spcBef>
              <a:buFont typeface="+mj-lt"/>
              <a:buAutoNum type="arabicPeriod" startAt="47"/>
            </a:pPr>
            <a:r>
              <a:rPr lang="it-IT" sz="2200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Tunisia</a:t>
            </a:r>
          </a:p>
          <a:p>
            <a:pPr marL="539750" indent="-539750">
              <a:spcBef>
                <a:spcPts val="300"/>
              </a:spcBef>
              <a:buFont typeface="+mj-lt"/>
              <a:buAutoNum type="arabicPeriod" startAt="47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Turchia</a:t>
            </a:r>
            <a:endParaRPr lang="it-IT" sz="2200" dirty="0">
              <a:solidFill>
                <a:srgbClr val="CA14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indent="-539750">
              <a:spcBef>
                <a:spcPts val="300"/>
              </a:spcBef>
              <a:buFont typeface="+mj-lt"/>
              <a:buAutoNum type="arabicPeriod" startAt="47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Ucraina</a:t>
            </a:r>
          </a:p>
          <a:p>
            <a:pPr marL="539750" indent="-539750">
              <a:spcBef>
                <a:spcPts val="300"/>
              </a:spcBef>
              <a:buFont typeface="+mj-lt"/>
              <a:buAutoNum type="arabicPeriod" startAt="47"/>
            </a:pPr>
            <a:r>
              <a:rPr lang="it-IT" sz="2200" dirty="0" smtClean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Ungheria</a:t>
            </a:r>
            <a:endParaRPr lang="it-IT" sz="2200" dirty="0">
              <a:solidFill>
                <a:srgbClr val="CA14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indent="-539750">
              <a:spcBef>
                <a:spcPts val="300"/>
              </a:spcBef>
              <a:buFont typeface="+mj-lt"/>
              <a:buAutoNum type="arabicPeriod" startAt="47"/>
            </a:pPr>
            <a:r>
              <a:rPr lang="it-IT" sz="2200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</a:p>
          <a:p>
            <a:pPr marL="539750" indent="-539750">
              <a:spcBef>
                <a:spcPts val="300"/>
              </a:spcBef>
              <a:buFont typeface="+mj-lt"/>
              <a:buAutoNum type="arabicPeriod" startAt="47"/>
            </a:pPr>
            <a:r>
              <a:rPr lang="it-IT" sz="2200" dirty="0">
                <a:solidFill>
                  <a:srgbClr val="CA14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Venezuela</a:t>
            </a:r>
          </a:p>
        </p:txBody>
      </p:sp>
      <p:pic>
        <p:nvPicPr>
          <p:cNvPr id="7" name="Immagine 6" descr="world-map-flag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40669" y="381583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6051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ECA8CC3D-764E-4275-8820-F94208B646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717" t="35462" r="34269" b="35812"/>
          <a:stretch/>
        </p:blipFill>
        <p:spPr>
          <a:xfrm>
            <a:off x="8491342" y="5731163"/>
            <a:ext cx="3193136" cy="72771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BC2D04A9-5D84-48C4-A25D-7B5DF25917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35" y="214563"/>
            <a:ext cx="12284470" cy="64288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911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2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75116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INTER-COUNTRY COMMITTEES 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</a:t>
            </a:r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MONDO - Nazioni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262FC68E-3A5D-4640-A4AC-41DBD226797D}"/>
              </a:ext>
            </a:extLst>
          </p:cNvPr>
          <p:cNvSpPr txBox="1"/>
          <p:nvPr/>
        </p:nvSpPr>
        <p:spPr>
          <a:xfrm>
            <a:off x="621914" y="2777622"/>
            <a:ext cx="5193967" cy="382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Albania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Algeria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Andorra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Angola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Argentina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Armenia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Belgio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Benin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262FC68E-3A5D-4640-A4AC-41DBD226797D}"/>
              </a:ext>
            </a:extLst>
          </p:cNvPr>
          <p:cNvSpPr txBox="1"/>
          <p:nvPr/>
        </p:nvSpPr>
        <p:spPr>
          <a:xfrm>
            <a:off x="6475566" y="2777622"/>
            <a:ext cx="5193967" cy="3824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4988" indent="-534988">
              <a:spcBef>
                <a:spcPts val="300"/>
              </a:spcBef>
              <a:buFont typeface="+mj-lt"/>
              <a:buAutoNum type="arabicParenR" startAt="1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Bielorussia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1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Bolivia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1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Bosnia - Erzegovina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1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Brasile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1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Bulgaria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11"/>
            </a:pP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Burkina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Faso</a:t>
            </a:r>
            <a:endParaRPr lang="it-IT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4988" indent="-534988">
              <a:spcBef>
                <a:spcPts val="300"/>
              </a:spcBef>
              <a:buFont typeface="+mj-lt"/>
              <a:buAutoNum type="arabicParenR" startAt="1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Camerun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1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1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Capo Verde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1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Ciad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76A8F420-53CA-4A64-8E94-58978FB53CF1}"/>
              </a:ext>
            </a:extLst>
          </p:cNvPr>
          <p:cNvSpPr/>
          <p:nvPr/>
        </p:nvSpPr>
        <p:spPr>
          <a:xfrm>
            <a:off x="345865" y="1675630"/>
            <a:ext cx="1149370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638" lvl="0" indent="-2730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it-IT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  </a:t>
            </a:r>
            <a:r>
              <a:rPr lang="it-IT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Paesi con Comitati </a:t>
            </a:r>
            <a:r>
              <a:rPr lang="it-IT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Inter-Paese</a:t>
            </a:r>
          </a:p>
          <a:p>
            <a:pPr marL="274638" lvl="0" indent="-273050">
              <a:lnSpc>
                <a:spcPct val="150000"/>
              </a:lnSpc>
            </a:pPr>
            <a:r>
              <a:rPr lang="it-IT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in 6 Continenti (Africa, Asia, Europa</a:t>
            </a:r>
            <a:r>
              <a:rPr lang="it-IT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Nord America, Sud </a:t>
            </a:r>
            <a:r>
              <a:rPr lang="it-IT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America, </a:t>
            </a:r>
            <a:r>
              <a:rPr lang="it-IT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Oceania</a:t>
            </a:r>
            <a:r>
              <a:rPr lang="it-IT" sz="2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it-IT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 descr="world-map-flag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40669" y="381583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75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2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73150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INTER-COUNTRY COMMITTEES 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</a:t>
            </a:r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MONDO - Nazioni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262FC68E-3A5D-4640-A4AC-41DBD226797D}"/>
              </a:ext>
            </a:extLst>
          </p:cNvPr>
          <p:cNvSpPr txBox="1"/>
          <p:nvPr/>
        </p:nvSpPr>
        <p:spPr>
          <a:xfrm>
            <a:off x="621914" y="1880466"/>
            <a:ext cx="519396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4988" indent="-534988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Cile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Cina (Repubblica Popolare Cinese)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Cipro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Colombia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Congo-Brazzaville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Congo-Kinshasa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Cossovo</a:t>
            </a:r>
            <a:endParaRPr lang="it-IT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8638" indent="-528638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Costa d’Avorio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Croazia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Danimarca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Ecuador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Egitto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Estonia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262FC68E-3A5D-4640-A4AC-41DBD226797D}"/>
              </a:ext>
            </a:extLst>
          </p:cNvPr>
          <p:cNvSpPr txBox="1"/>
          <p:nvPr/>
        </p:nvSpPr>
        <p:spPr>
          <a:xfrm>
            <a:off x="6475566" y="1880466"/>
            <a:ext cx="519396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8638" indent="-528638">
              <a:spcBef>
                <a:spcPts val="300"/>
              </a:spcBef>
              <a:buFont typeface="+mj-lt"/>
              <a:buAutoNum type="arabicParenR" startAt="34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Federazione Russa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34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Filippine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34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Finlandia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34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Francia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34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Gabon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34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Georgia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34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Germania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34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Giordania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34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 Bretagna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34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Grecia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34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Guinea-Bissau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34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34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Irlanda</a:t>
            </a:r>
          </a:p>
        </p:txBody>
      </p:sp>
      <p:pic>
        <p:nvPicPr>
          <p:cNvPr id="7" name="Immagine 6" descr="world-map-flag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40669" y="381583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75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2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73150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INTER-COUNTRY COMMITTEES 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</a:t>
            </a:r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MONDO - Nazioni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262FC68E-3A5D-4640-A4AC-41DBD226797D}"/>
              </a:ext>
            </a:extLst>
          </p:cNvPr>
          <p:cNvSpPr txBox="1"/>
          <p:nvPr/>
        </p:nvSpPr>
        <p:spPr>
          <a:xfrm>
            <a:off x="621914" y="1880466"/>
            <a:ext cx="519396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8638" indent="-528638">
              <a:spcBef>
                <a:spcPts val="300"/>
              </a:spcBef>
              <a:buFont typeface="+mj-lt"/>
              <a:buAutoNum type="arabicParenR" startAt="47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Israele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47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47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Lettonia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47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Libano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47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Liechtenstein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47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Lituania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47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Lussemburgo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47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Macedonia del Nord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47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Madagascar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47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Malawi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47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47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Malta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47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Marocco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262FC68E-3A5D-4640-A4AC-41DBD226797D}"/>
              </a:ext>
            </a:extLst>
          </p:cNvPr>
          <p:cNvSpPr txBox="1"/>
          <p:nvPr/>
        </p:nvSpPr>
        <p:spPr>
          <a:xfrm>
            <a:off x="6475566" y="1880466"/>
            <a:ext cx="519396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8638" indent="-528638">
              <a:spcBef>
                <a:spcPts val="300"/>
              </a:spcBef>
              <a:buFont typeface="+mj-lt"/>
              <a:buAutoNum type="arabicParenR" startAt="60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Mauritania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60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Messico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60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Moldavia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60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Montenegro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60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Nepal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60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Nigeria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60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Paesi Bassi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60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Pakistan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60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Palestina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60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Perù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60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Polonia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60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Portogallo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60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Repubblica Ceca</a:t>
            </a:r>
          </a:p>
        </p:txBody>
      </p:sp>
      <p:pic>
        <p:nvPicPr>
          <p:cNvPr id="7" name="Immagine 6" descr="world-map-flag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40669" y="381583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75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2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73150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INTER-COUNTRY COMMITTEES 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</a:t>
            </a:r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MONDO - Nazioni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262FC68E-3A5D-4640-A4AC-41DBD226797D}"/>
              </a:ext>
            </a:extLst>
          </p:cNvPr>
          <p:cNvSpPr txBox="1"/>
          <p:nvPr/>
        </p:nvSpPr>
        <p:spPr>
          <a:xfrm>
            <a:off x="621914" y="1880466"/>
            <a:ext cx="519396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8638" indent="-528638">
              <a:spcBef>
                <a:spcPts val="300"/>
              </a:spcBef>
              <a:buFont typeface="+mj-lt"/>
              <a:buAutoNum type="arabicParenR" startAt="73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73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Marino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73"/>
            </a:pP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Tomé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it-IT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Príncipe</a:t>
            </a:r>
            <a:endParaRPr lang="it-IT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8638" indent="-528638">
              <a:spcBef>
                <a:spcPts val="300"/>
              </a:spcBef>
              <a:buFont typeface="+mj-lt"/>
              <a:buAutoNum type="arabicParenR" startAt="73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Senegal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73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Serbia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73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Singapore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73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Slovacchia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73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Slovenia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73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Spagna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73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Sudafrica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73"/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Svizzera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73"/>
            </a:pPr>
            <a:r>
              <a:rPr lang="en-US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Tailandia</a:t>
            </a:r>
            <a:endParaRPr lang="en-US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8638" indent="-528638">
              <a:spcBef>
                <a:spcPts val="300"/>
              </a:spcBef>
              <a:buFont typeface="+mj-lt"/>
              <a:buAutoNum type="arabicParenR" startAt="73"/>
            </a:pP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Taiwan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262FC68E-3A5D-4640-A4AC-41DBD226797D}"/>
              </a:ext>
            </a:extLst>
          </p:cNvPr>
          <p:cNvSpPr txBox="1"/>
          <p:nvPr/>
        </p:nvSpPr>
        <p:spPr>
          <a:xfrm>
            <a:off x="6475566" y="1880466"/>
            <a:ext cx="5193967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4988" indent="-534988">
              <a:spcBef>
                <a:spcPts val="300"/>
              </a:spcBef>
              <a:buFont typeface="+mj-lt"/>
              <a:buAutoNum type="arabicParenR" startAt="86"/>
            </a:pP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Tanzania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86"/>
            </a:pP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Togo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86"/>
            </a:pP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Tunisia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86"/>
            </a:pPr>
            <a:r>
              <a:rPr lang="en-US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Turchia</a:t>
            </a:r>
            <a:endParaRPr lang="en-US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4988" indent="-534988">
              <a:spcBef>
                <a:spcPts val="300"/>
              </a:spcBef>
              <a:buFont typeface="+mj-lt"/>
              <a:buAutoNum type="arabicParenR" startAt="86"/>
            </a:pP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UAE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86"/>
            </a:pPr>
            <a:r>
              <a:rPr lang="en-US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Ucraina</a:t>
            </a:r>
            <a:endParaRPr lang="en-US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4988" indent="-534988">
              <a:spcBef>
                <a:spcPts val="300"/>
              </a:spcBef>
              <a:buFont typeface="+mj-lt"/>
              <a:buAutoNum type="arabicParenR" startAt="86"/>
            </a:pP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Uganda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86"/>
            </a:pPr>
            <a:r>
              <a:rPr lang="en-US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Ungheria</a:t>
            </a:r>
            <a:endParaRPr lang="en-US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4988" indent="-534988">
              <a:spcBef>
                <a:spcPts val="300"/>
              </a:spcBef>
              <a:buFont typeface="+mj-lt"/>
              <a:buAutoNum type="arabicParenR" startAt="86"/>
            </a:pP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Uruguay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86"/>
            </a:pP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86"/>
            </a:pPr>
            <a:r>
              <a:rPr lang="en-US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Venezuela</a:t>
            </a:r>
          </a:p>
        </p:txBody>
      </p:sp>
      <p:pic>
        <p:nvPicPr>
          <p:cNvPr id="7" name="Immagine 6" descr="world-map-flag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40669" y="381583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75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73150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INTER-COUNTRY COMMITTEES </a:t>
            </a:r>
          </a:p>
          <a:p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  </a:t>
            </a:r>
            <a:r>
              <a:rPr lang="it-IT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MALTA  SAN </a:t>
            </a:r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MARINO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 descr="ITA-MLT-SMR_3 bandiere_h1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3400" y="2678296"/>
            <a:ext cx="10800000" cy="2326950"/>
          </a:xfrm>
          <a:prstGeom prst="rect">
            <a:avLst/>
          </a:prstGeom>
        </p:spPr>
      </p:pic>
      <p:pic>
        <p:nvPicPr>
          <p:cNvPr id="9" name="Immagine 8" descr="Logo_ICC_2021_English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45445" y="5946730"/>
            <a:ext cx="3522000" cy="72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6051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2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110849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INTER-COUNTRY COMMITTEES </a:t>
            </a:r>
          </a:p>
          <a:p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  MALTA  SAN MARINO  -  Sezioni Nazionali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262FC68E-3A5D-4640-A4AC-41DBD226797D}"/>
              </a:ext>
            </a:extLst>
          </p:cNvPr>
          <p:cNvSpPr txBox="1"/>
          <p:nvPr/>
        </p:nvSpPr>
        <p:spPr>
          <a:xfrm>
            <a:off x="621914" y="2445940"/>
            <a:ext cx="5193967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Algeria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Argentina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Armenia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Austria - Germania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Belgio - Lussemburgo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Bielorussia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Brasile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Bulgaria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Croazia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Egitto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="" xmlns:a16="http://schemas.microsoft.com/office/drawing/2014/main" id="{76A8F420-53CA-4A64-8E94-58978FB53CF1}"/>
              </a:ext>
            </a:extLst>
          </p:cNvPr>
          <p:cNvSpPr/>
          <p:nvPr/>
        </p:nvSpPr>
        <p:spPr>
          <a:xfrm>
            <a:off x="345866" y="1743998"/>
            <a:ext cx="104199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638" lvl="0" indent="-2730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it-IT" sz="2200" b="1" smtClean="0">
                <a:solidFill>
                  <a:srgbClr val="050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 </a:t>
            </a:r>
            <a:r>
              <a:rPr lang="it-IT" sz="2200" b="1" dirty="0" smtClean="0">
                <a:solidFill>
                  <a:srgbClr val="050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Sezioni Nazionali dei Comitati Inter-Paese Italia, Malta e San Marino:</a:t>
            </a:r>
            <a:endParaRPr lang="it-IT" sz="2200" b="1" dirty="0">
              <a:solidFill>
                <a:srgbClr val="0505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262FC68E-3A5D-4640-A4AC-41DBD226797D}"/>
              </a:ext>
            </a:extLst>
          </p:cNvPr>
          <p:cNvSpPr txBox="1"/>
          <p:nvPr/>
        </p:nvSpPr>
        <p:spPr>
          <a:xfrm>
            <a:off x="6508364" y="2444134"/>
            <a:ext cx="5193967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8638" indent="-528638">
              <a:spcBef>
                <a:spcPts val="300"/>
              </a:spcBef>
              <a:buFont typeface="+mj-lt"/>
              <a:buAutoNum type="arabicParenR" startAt="12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Federazione Russa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12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Finlandia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12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Francia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12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Giordania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12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 Bretagna - Irlanda (RIBI)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12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Grecia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12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12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Israele</a:t>
            </a:r>
          </a:p>
          <a:p>
            <a:pPr marL="534988" indent="-534988">
              <a:spcBef>
                <a:spcPts val="300"/>
              </a:spcBef>
              <a:buFont typeface="+mj-lt"/>
              <a:buAutoNum type="arabicParenR" startAt="12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Libano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Madagascar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1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Marocco</a:t>
            </a:r>
          </a:p>
        </p:txBody>
      </p:sp>
      <p:pic>
        <p:nvPicPr>
          <p:cNvPr id="9" name="Immagine 8" descr="ITA_bandiera_h1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90363" y="492873"/>
            <a:ext cx="697539" cy="468000"/>
          </a:xfrm>
          <a:prstGeom prst="rect">
            <a:avLst/>
          </a:prstGeom>
        </p:spPr>
      </p:pic>
      <p:pic>
        <p:nvPicPr>
          <p:cNvPr id="12" name="Immagine 11" descr="MLT_bandiera_h1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63941" y="492872"/>
            <a:ext cx="697539" cy="468000"/>
          </a:xfrm>
          <a:prstGeom prst="rect">
            <a:avLst/>
          </a:prstGeom>
        </p:spPr>
      </p:pic>
      <p:pic>
        <p:nvPicPr>
          <p:cNvPr id="13" name="Immagine 12" descr="SMR_bandiera_h1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19892" y="492871"/>
            <a:ext cx="621296" cy="46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75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20" y="0"/>
            <a:ext cx="12187909" cy="685493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262FC68E-3A5D-4640-A4AC-41DBD226797D}"/>
              </a:ext>
            </a:extLst>
          </p:cNvPr>
          <p:cNvSpPr txBox="1"/>
          <p:nvPr/>
        </p:nvSpPr>
        <p:spPr>
          <a:xfrm>
            <a:off x="621914" y="1863685"/>
            <a:ext cx="5193967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8638" indent="-528638">
              <a:spcBef>
                <a:spcPts val="300"/>
              </a:spcBef>
              <a:buFont typeface="+mj-lt"/>
              <a:buAutoNum type="arabicParenR" startAt="23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Palestina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3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Portogallo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3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Repubblica Ceca 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3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3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Senegal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3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Serbia - Montenegro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3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Slovacchia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3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Slovenia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3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Spagna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23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Svezia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33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Svizzera - Liechtenstein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33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Taiwan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33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Tunisia</a:t>
            </a:r>
            <a:endParaRPr lang="it-IT" sz="2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262FC68E-3A5D-4640-A4AC-41DBD226797D}"/>
              </a:ext>
            </a:extLst>
          </p:cNvPr>
          <p:cNvSpPr txBox="1"/>
          <p:nvPr/>
        </p:nvSpPr>
        <p:spPr>
          <a:xfrm>
            <a:off x="6508364" y="1861879"/>
            <a:ext cx="5193967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8638" indent="-528638">
              <a:spcBef>
                <a:spcPts val="300"/>
              </a:spcBef>
              <a:buFont typeface="+mj-lt"/>
              <a:buAutoNum type="arabicParenR" startAt="36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Turchia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36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Ucraina</a:t>
            </a:r>
          </a:p>
          <a:p>
            <a:pPr marL="528638" indent="-528638">
              <a:spcBef>
                <a:spcPts val="300"/>
              </a:spcBef>
              <a:buFont typeface="+mj-lt"/>
              <a:buAutoNum type="arabicParenR" startAt="36"/>
            </a:pPr>
            <a:r>
              <a:rPr lang="it-IT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110849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INTER-COUNTRY COMMITTEES </a:t>
            </a:r>
          </a:p>
          <a:p>
            <a:r>
              <a:rPr lang="it-IT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  MALTA  SAN MARINO  -  Sezioni Nazionali</a:t>
            </a:r>
            <a:endParaRPr lang="it-IT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magine 12" descr="ITA_bandiera_h1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90363" y="492873"/>
            <a:ext cx="697539" cy="468000"/>
          </a:xfrm>
          <a:prstGeom prst="rect">
            <a:avLst/>
          </a:prstGeom>
        </p:spPr>
      </p:pic>
      <p:pic>
        <p:nvPicPr>
          <p:cNvPr id="14" name="Immagine 13" descr="MLT_bandiera_h1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63941" y="492872"/>
            <a:ext cx="697539" cy="468000"/>
          </a:xfrm>
          <a:prstGeom prst="rect">
            <a:avLst/>
          </a:prstGeom>
        </p:spPr>
      </p:pic>
      <p:pic>
        <p:nvPicPr>
          <p:cNvPr id="15" name="Immagine 14" descr="SMR_bandiera_h1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19892" y="492871"/>
            <a:ext cx="621296" cy="46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75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4792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SOGNO 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DIVENTATO REALTÀ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21E435B8-5C58-420A-8FE2-3EF501AC6BDE}"/>
              </a:ext>
            </a:extLst>
          </p:cNvPr>
          <p:cNvSpPr/>
          <p:nvPr/>
        </p:nvSpPr>
        <p:spPr>
          <a:xfrm>
            <a:off x="478303" y="1908102"/>
            <a:ext cx="11325770" cy="431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«Ora, per 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prima volta nella storia del mondo, le nazioni si sono unite e hanno organizzato quelle che gli uomini conoscono come le Nazioni Unite. </a:t>
            </a:r>
          </a:p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Rotariani sono profondamente grati che i Governi di tutto il mondo abbiano seguito il sentiero tracciato dal Rotary 41 anni fa. </a:t>
            </a:r>
          </a:p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più di 70 paesi, i Rotariani hanno fatto la semina, hanno preparato le menti dei loro rispettivi connazionali, e ora arriva il raccolto.»</a:t>
            </a:r>
          </a:p>
          <a:p>
            <a:pPr lvl="0" algn="r">
              <a:lnSpc>
                <a:spcPct val="150000"/>
              </a:lnSpc>
              <a:spcAft>
                <a:spcPts val="600"/>
              </a:spcAft>
            </a:pPr>
            <a:r>
              <a:rPr lang="it-IT" sz="22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(Paul Harris, Convention 1946 - Atlantic City)</a:t>
            </a:r>
          </a:p>
          <a:p>
            <a:pPr lvl="0" algn="just">
              <a:lnSpc>
                <a:spcPct val="115000"/>
              </a:lnSpc>
              <a:spcAft>
                <a:spcPts val="600"/>
              </a:spcAft>
            </a:pPr>
            <a:endParaRPr lang="it-IT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 descr="Logo_ICC_2021_Englis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5445" y="5946730"/>
            <a:ext cx="3522000" cy="72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122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60240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PROTAGONISTI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 PACE NEL MONDO</a:t>
            </a:r>
          </a:p>
        </p:txBody>
      </p:sp>
      <p:pic>
        <p:nvPicPr>
          <p:cNvPr id="3" name="video cip(1)">
            <a:hlinkClick r:id="" action="ppaction://media"/>
            <a:extLst>
              <a:ext uri="{FF2B5EF4-FFF2-40B4-BE49-F238E27FC236}">
                <a16:creationId xmlns="" xmlns:a16="http://schemas.microsoft.com/office/drawing/2014/main" id="{8F8A41A5-5BCA-4E78-A569-615548A1885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04188" y="1895634"/>
            <a:ext cx="8579872" cy="48261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496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6314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HOLGER KNAACK 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PRESIDENTE R.I. 2020-2021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21E435B8-5C58-420A-8FE2-3EF501AC6BDE}"/>
              </a:ext>
            </a:extLst>
          </p:cNvPr>
          <p:cNvSpPr/>
          <p:nvPr/>
        </p:nvSpPr>
        <p:spPr>
          <a:xfrm>
            <a:off x="478302" y="1797468"/>
            <a:ext cx="11326410" cy="1497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Essere insieme ci rende più efficaci.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Crediamo in un mondo dove tutti i popoli insieme promuovono cambiamenti positivi e duraturi nelle comunità vicine e lontane.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85B4874C-820A-44A2-88AC-79912C3B6D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105" y="3402807"/>
            <a:ext cx="5645584" cy="320872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9" name="Immagine 8" descr="Logo_ICC_2021_Englis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45445" y="5946730"/>
            <a:ext cx="3522000" cy="72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6323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6314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SHEKHAR MEHTA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PRESIDENTE R.I. 2021-2022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21E435B8-5C58-420A-8FE2-3EF501AC6BDE}"/>
              </a:ext>
            </a:extLst>
          </p:cNvPr>
          <p:cNvSpPr/>
          <p:nvPr/>
        </p:nvSpPr>
        <p:spPr>
          <a:xfrm>
            <a:off x="478302" y="1797468"/>
            <a:ext cx="1132641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Rotary ha acceso la scintilla dentro di me per guardare oltre me stesso e abbracciare l’umanità. 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Unite le mani con altri Rotariani e fate progetti che possono cambiare la vita delle persone in tutto il mondo.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79D319D9-CFFD-47D0-829E-320F2E4F71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03" y="3670515"/>
            <a:ext cx="5504302" cy="299523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Immagine 7" descr="Logo_ICC_2021_Englis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45445" y="5946730"/>
            <a:ext cx="3522000" cy="72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267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55449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MISSION DEI 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COMITATI INTER-PAESE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21E435B8-5C58-420A-8FE2-3EF501AC6BDE}"/>
              </a:ext>
            </a:extLst>
          </p:cNvPr>
          <p:cNvSpPr/>
          <p:nvPr/>
        </p:nvSpPr>
        <p:spPr>
          <a:xfrm>
            <a:off x="478303" y="1908102"/>
            <a:ext cx="1132577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 dopo la seconda guerra mondiale, i Comitati Inter-Paese 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(CIP) fanno 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affidamento sulle relazioni bilaterali tra Rotariani per fornire maggiori opportunità alla comprensione globale, all'amicizia e alla promozione della pace.</a:t>
            </a:r>
          </a:p>
          <a:p>
            <a:pPr lvl="0" algn="ctr">
              <a:lnSpc>
                <a:spcPct val="150000"/>
              </a:lnSpc>
              <a:spcAft>
                <a:spcPts val="600"/>
              </a:spcAft>
            </a:pPr>
            <a:r>
              <a:rPr lang="it-IT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«Se i </a:t>
            </a:r>
            <a:r>
              <a:rPr lang="it-IT" sz="2400" b="1" dirty="0" smtClean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Comitati Inter-Paese </a:t>
            </a:r>
            <a:r>
              <a:rPr lang="it-IT" sz="24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 esistessero, dovrebbero essere inventati» </a:t>
            </a:r>
          </a:p>
          <a:p>
            <a:pPr lvl="0" algn="ctr">
              <a:lnSpc>
                <a:spcPct val="150000"/>
              </a:lnSpc>
              <a:spcAft>
                <a:spcPts val="600"/>
              </a:spcAft>
            </a:pPr>
            <a:r>
              <a:rPr lang="it-IT" sz="22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Frank </a:t>
            </a:r>
            <a:r>
              <a:rPr lang="it-IT" sz="2200" b="1" i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Devlyn</a:t>
            </a:r>
            <a:r>
              <a:rPr lang="it-IT" sz="22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Presidente </a:t>
            </a:r>
            <a:r>
              <a:rPr lang="it-IT" sz="22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Rotary International </a:t>
            </a:r>
            <a:r>
              <a:rPr lang="it-IT" sz="2200" b="1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(Lille - Marzo 2001)</a:t>
            </a:r>
            <a:endParaRPr lang="it-IT" sz="22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C11FAD80-D177-4DF1-B7F7-B2F8278B12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233" y="4676873"/>
            <a:ext cx="3237533" cy="2156248"/>
          </a:xfrm>
          <a:prstGeom prst="rect">
            <a:avLst/>
          </a:prstGeom>
        </p:spPr>
      </p:pic>
      <p:pic>
        <p:nvPicPr>
          <p:cNvPr id="8" name="Immagine 7" descr="Logo_ICC_2021_Englis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45445" y="5946730"/>
            <a:ext cx="3522000" cy="72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1750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62976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CAMMINO COMINCIATO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ANNI FA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21E435B8-5C58-420A-8FE2-3EF501AC6BDE}"/>
              </a:ext>
            </a:extLst>
          </p:cNvPr>
          <p:cNvSpPr/>
          <p:nvPr/>
        </p:nvSpPr>
        <p:spPr>
          <a:xfrm>
            <a:off x="421153" y="3217916"/>
            <a:ext cx="11325770" cy="2645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Alla Convention del Rotary International di Vienna in Austria nel 1931 i </a:t>
            </a:r>
            <a:r>
              <a:rPr lang="it-IT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Past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Governor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Otto </a:t>
            </a:r>
            <a:r>
              <a:rPr lang="it-IT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Boelher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(R.C. Vienna, Austria) e Georges </a:t>
            </a:r>
            <a:r>
              <a:rPr lang="it-IT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Benardot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(R.C. Paris, Francia) gettano le basi della «Commissione franco-tedesca». </a:t>
            </a:r>
          </a:p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 la Commissione è costretta a terminare la sua attività nel 1937, perché i nazisti chiudono i Rotary Club in Germania e Austria.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F0BB01B7-3E6A-44A7-9526-E1DF21BC7A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442" y="1766014"/>
            <a:ext cx="2056242" cy="1644993"/>
          </a:xfrm>
          <a:prstGeom prst="rect">
            <a:avLst/>
          </a:prstGeom>
        </p:spPr>
      </p:pic>
      <p:pic>
        <p:nvPicPr>
          <p:cNvPr id="9" name="Immagine 8" descr="Logo_ICC_2021_Englis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45445" y="5946730"/>
            <a:ext cx="3522000" cy="72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259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A8F56DA-9104-420B-9009-63F75F995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909" cy="68549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05242550-8FBA-4525-B9FB-30AD7577FDBC}"/>
              </a:ext>
            </a:extLst>
          </p:cNvPr>
          <p:cNvSpPr txBox="1"/>
          <p:nvPr/>
        </p:nvSpPr>
        <p:spPr>
          <a:xfrm>
            <a:off x="478303" y="405010"/>
            <a:ext cx="2510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PO’</a:t>
            </a:r>
          </a:p>
          <a:p>
            <a:r>
              <a:rPr lang="it-IT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STORIA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0B092868-A9F6-4296-A6D1-D935F79C32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323" y="1753211"/>
            <a:ext cx="2092818" cy="167425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21E435B8-5C58-420A-8FE2-3EF501AC6BDE}"/>
              </a:ext>
            </a:extLst>
          </p:cNvPr>
          <p:cNvSpPr/>
          <p:nvPr/>
        </p:nvSpPr>
        <p:spPr>
          <a:xfrm>
            <a:off x="421797" y="3193961"/>
            <a:ext cx="11325770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23 maggio 1950 a Strasburgo, alla conferenza del Distretto 70, i Governatori Robert </a:t>
            </a:r>
            <a:r>
              <a:rPr lang="it-IT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Haussman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(R.C. Stoccarda, Germania) e Roger </a:t>
            </a:r>
            <a:r>
              <a:rPr lang="it-IT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Coutant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(R.C. Lille, Francia) creano il primo Comitato </a:t>
            </a:r>
            <a:r>
              <a:rPr lang="it-IT" sz="22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Inter-Paese 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 Francia e Germania.</a:t>
            </a:r>
          </a:p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quella conferenza i Rotariani adottano una risoluzione contro le aggressioni ai diritti umani. Robert </a:t>
            </a:r>
            <a:r>
              <a:rPr lang="it-IT" sz="22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Haussman</a:t>
            </a:r>
            <a:r>
              <a:rPr lang="it-IT" sz="2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dichiara: </a:t>
            </a:r>
            <a:r>
              <a:rPr lang="it-IT" sz="2200" b="1" i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«D'ora in poi i Rotariani devono essere in prima linea nell'ideale di pace».</a:t>
            </a:r>
          </a:p>
        </p:txBody>
      </p:sp>
      <p:pic>
        <p:nvPicPr>
          <p:cNvPr id="9" name="Immagine 8" descr="Logo_ICC_2021_Englis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45445" y="5946730"/>
            <a:ext cx="3522000" cy="72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877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1803</TotalTime>
  <Words>1436</Words>
  <Application>Microsoft Office PowerPoint</Application>
  <PresentationFormat>Personalizzato</PresentationFormat>
  <Paragraphs>355</Paragraphs>
  <Slides>26</Slides>
  <Notes>11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De Lucchi</dc:creator>
  <cp:lastModifiedBy>Bruno</cp:lastModifiedBy>
  <cp:revision>238</cp:revision>
  <dcterms:created xsi:type="dcterms:W3CDTF">2020-09-09T19:30:08Z</dcterms:created>
  <dcterms:modified xsi:type="dcterms:W3CDTF">2022-10-15T11:11:06Z</dcterms:modified>
</cp:coreProperties>
</file>